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9" r:id="rId3"/>
    <p:sldId id="396" r:id="rId4"/>
    <p:sldId id="448" r:id="rId5"/>
    <p:sldId id="397" r:id="rId6"/>
    <p:sldId id="398" r:id="rId7"/>
    <p:sldId id="399" r:id="rId8"/>
    <p:sldId id="400" r:id="rId9"/>
    <p:sldId id="401" r:id="rId10"/>
    <p:sldId id="438" r:id="rId11"/>
    <p:sldId id="378" r:id="rId12"/>
    <p:sldId id="381" r:id="rId13"/>
    <p:sldId id="382" r:id="rId14"/>
    <p:sldId id="383" r:id="rId15"/>
    <p:sldId id="384" r:id="rId16"/>
    <p:sldId id="385" r:id="rId17"/>
    <p:sldId id="403" r:id="rId18"/>
    <p:sldId id="405" r:id="rId19"/>
    <p:sldId id="386" r:id="rId20"/>
    <p:sldId id="387" r:id="rId21"/>
    <p:sldId id="388" r:id="rId22"/>
    <p:sldId id="389" r:id="rId23"/>
    <p:sldId id="390" r:id="rId24"/>
    <p:sldId id="391" r:id="rId25"/>
    <p:sldId id="320" r:id="rId26"/>
    <p:sldId id="409" r:id="rId27"/>
    <p:sldId id="410" r:id="rId28"/>
    <p:sldId id="407" r:id="rId29"/>
    <p:sldId id="408" r:id="rId30"/>
    <p:sldId id="315" r:id="rId31"/>
    <p:sldId id="316" r:id="rId32"/>
    <p:sldId id="317" r:id="rId33"/>
    <p:sldId id="318" r:id="rId34"/>
    <p:sldId id="357" r:id="rId35"/>
    <p:sldId id="374" r:id="rId36"/>
    <p:sldId id="321" r:id="rId37"/>
    <p:sldId id="322" r:id="rId38"/>
    <p:sldId id="323" r:id="rId39"/>
    <p:sldId id="372" r:id="rId40"/>
    <p:sldId id="328" r:id="rId41"/>
    <p:sldId id="329" r:id="rId42"/>
    <p:sldId id="330" r:id="rId43"/>
    <p:sldId id="331" r:id="rId44"/>
    <p:sldId id="333" r:id="rId45"/>
    <p:sldId id="358" r:id="rId46"/>
    <p:sldId id="411" r:id="rId47"/>
    <p:sldId id="439" r:id="rId48"/>
    <p:sldId id="359" r:id="rId49"/>
    <p:sldId id="324" r:id="rId50"/>
    <p:sldId id="325" r:id="rId51"/>
    <p:sldId id="436" r:id="rId52"/>
    <p:sldId id="272" r:id="rId53"/>
    <p:sldId id="271" r:id="rId54"/>
    <p:sldId id="413" r:id="rId55"/>
    <p:sldId id="414" r:id="rId56"/>
    <p:sldId id="415" r:id="rId57"/>
    <p:sldId id="416" r:id="rId58"/>
    <p:sldId id="417" r:id="rId59"/>
    <p:sldId id="360" r:id="rId60"/>
    <p:sldId id="361" r:id="rId61"/>
    <p:sldId id="362" r:id="rId62"/>
    <p:sldId id="364" r:id="rId63"/>
    <p:sldId id="365" r:id="rId64"/>
    <p:sldId id="418" r:id="rId65"/>
    <p:sldId id="419" r:id="rId66"/>
    <p:sldId id="420" r:id="rId67"/>
    <p:sldId id="422" r:id="rId68"/>
    <p:sldId id="423" r:id="rId69"/>
    <p:sldId id="424" r:id="rId70"/>
    <p:sldId id="425" r:id="rId71"/>
    <p:sldId id="437" r:id="rId72"/>
    <p:sldId id="427" r:id="rId73"/>
    <p:sldId id="428" r:id="rId74"/>
    <p:sldId id="426" r:id="rId75"/>
    <p:sldId id="366" r:id="rId76"/>
    <p:sldId id="429" r:id="rId77"/>
    <p:sldId id="430" r:id="rId78"/>
    <p:sldId id="373" r:id="rId79"/>
    <p:sldId id="301" r:id="rId80"/>
    <p:sldId id="432" r:id="rId81"/>
    <p:sldId id="435" r:id="rId82"/>
    <p:sldId id="261" r:id="rId83"/>
    <p:sldId id="440" r:id="rId84"/>
    <p:sldId id="445" r:id="rId85"/>
    <p:sldId id="446" r:id="rId86"/>
    <p:sldId id="444" r:id="rId87"/>
    <p:sldId id="447" r:id="rId8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2"/>
                <c:pt idx="0">
                  <c:v>План на 2019 г.</c:v>
                </c:pt>
                <c:pt idx="1">
                  <c:v>Исполнение на 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8835.6</c:v>
                </c:pt>
                <c:pt idx="1">
                  <c:v>8817.2999999999993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929856"/>
        <c:axId val="75931648"/>
      </c:barChart>
      <c:catAx>
        <c:axId val="75929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75931648"/>
        <c:crosses val="autoZero"/>
        <c:auto val="1"/>
        <c:lblAlgn val="ctr"/>
        <c:lblOffset val="100"/>
        <c:noMultiLvlLbl val="0"/>
      </c:catAx>
      <c:valAx>
        <c:axId val="759316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5929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83154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7" Type="http://schemas.openxmlformats.org/officeDocument/2006/relationships/image" Target="../media/image129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712968" cy="568863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О работе </a:t>
            </a:r>
            <a:br>
              <a:rPr lang="ru-RU" sz="48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органов местного самоуправления </a:t>
            </a:r>
            <a:r>
              <a:rPr lang="ru-RU" sz="4400" dirty="0" err="1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Танайского</a:t>
            </a:r>
            <a:r>
              <a:rPr lang="ru-RU" sz="44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сельского поселения за 2019 год</a:t>
            </a:r>
            <a:br>
              <a:rPr lang="ru-RU" sz="44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2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Макаров П.А.</a:t>
            </a:r>
            <a:br>
              <a:rPr lang="ru-RU" sz="32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глава </a:t>
            </a:r>
            <a:r>
              <a:rPr lang="ru-RU" sz="3200" dirty="0" err="1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Танайского</a:t>
            </a:r>
            <a:r>
              <a:rPr lang="ru-RU" sz="32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32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сельского поселения</a:t>
            </a:r>
            <a:r>
              <a:rPr lang="ru-RU" sz="36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54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https://gazeta-rvs.ru/.data/content/blog/posts/s_8823350a4ac010229afaa914c7d16b513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079500" cy="9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14288"/>
            <a:ext cx="11874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6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Численность населения на 1 января 2020 года возросла на 169 человек</a:t>
            </a:r>
            <a:endParaRPr lang="ru-RU" sz="2800" b="1" dirty="0"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2495480"/>
              </p:ext>
            </p:extLst>
          </p:nvPr>
        </p:nvGraphicFramePr>
        <p:xfrm>
          <a:off x="251521" y="1484784"/>
          <a:ext cx="8640959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5"/>
                <a:gridCol w="1368152"/>
                <a:gridCol w="1512168"/>
                <a:gridCol w="1440161"/>
                <a:gridCol w="1656183"/>
              </a:tblGrid>
              <a:tr h="1714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Танайка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Хлыстово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Колосовка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</a:tr>
              <a:tr h="179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</a:tr>
              <a:tr h="212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населения: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2548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3555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</a:tr>
              <a:tr h="212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-трудоспособного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1489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395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</a:tr>
              <a:tr h="212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-пенсионеров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725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</a:tr>
              <a:tr h="212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-детей до 7 лет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410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</a:tr>
              <a:tr h="340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-детей от 7 лет до 16 лет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</a:t>
                      </a:r>
                      <a:endParaRPr lang="ru-RU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395</a:t>
                      </a:r>
                      <a:endParaRPr lang="ru-RU" sz="2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34" marR="28434"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09600" y="856488"/>
            <a:ext cx="8229600" cy="4206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cs typeface="Times New Roman" pitchFamily="18" charset="0"/>
              </a:rPr>
              <a:t>Численность населения </a:t>
            </a:r>
            <a:endParaRPr lang="ru-RU" sz="4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b="1" dirty="0" smtClean="0"/>
              <a:t>Заседание депутатов Совета поселения</a:t>
            </a:r>
            <a:endParaRPr lang="ru-RU" sz="4000" b="1" dirty="0"/>
          </a:p>
        </p:txBody>
      </p:sp>
      <p:pic>
        <p:nvPicPr>
          <p:cNvPr id="1026" name="Picture 2" descr="C:\Users\user\Desktop\ФОТО\ФОТО 2019 год\Депутат.сессия 17.12.19\20191217_150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8640960" cy="51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cs typeface="Times New Roman" pitchFamily="18" charset="0"/>
              </a:rPr>
              <a:t>Прием граждан </a:t>
            </a:r>
            <a:br>
              <a:rPr lang="ru-RU" sz="4000" b="1" dirty="0" smtClean="0">
                <a:cs typeface="Times New Roman" pitchFamily="18" charset="0"/>
              </a:rPr>
            </a:br>
            <a:r>
              <a:rPr lang="ru-RU" sz="4000" b="1" dirty="0" smtClean="0">
                <a:cs typeface="Times New Roman" pitchFamily="18" charset="0"/>
              </a:rPr>
              <a:t>депутатами от партии Единая Россия</a:t>
            </a:r>
            <a:endParaRPr lang="ru-RU" sz="4000" b="1" dirty="0">
              <a:cs typeface="Times New Roman" pitchFamily="18" charset="0"/>
            </a:endParaRPr>
          </a:p>
        </p:txBody>
      </p:sp>
      <p:pic>
        <p:nvPicPr>
          <p:cNvPr id="3074" name="Picture 2" descr="C:\Users\user\Desktop\ФОТО\ФОТО 2019 год\Прием граждан ЕР 28.11.2019\20191128_1417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088" y="3701201"/>
            <a:ext cx="5612088" cy="315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ФОТО\ФОТО 2019 год\Прием единоросами 26.04.19\IMG-20190426-WA0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05426"/>
            <a:ext cx="4778499" cy="315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7"/>
            <a:ext cx="8352928" cy="5904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300" dirty="0" smtClean="0"/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6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5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архив\IMG_20180125_130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32657"/>
            <a:ext cx="5832649" cy="59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\IMG-20190123-WA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\IMG-20190123-WA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40386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8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фотоархив\Фото 2017\Стенды в исполкоме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5"/>
            <a:ext cx="8136903" cy="55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 услуг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19146"/>
              </p:ext>
            </p:extLst>
          </p:nvPr>
        </p:nvGraphicFramePr>
        <p:xfrm>
          <a:off x="683568" y="1916831"/>
          <a:ext cx="7872536" cy="463666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64296"/>
                <a:gridCol w="4308240"/>
              </a:tblGrid>
              <a:tr h="58901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Заседания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советов депутатов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8901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решений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8901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 справок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986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Нотариальные действия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948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адресов земельных участков, внесенных в ФИАС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9488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Инвентаризация земельных участков и недвижимости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2298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8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Выборы в Госсовет РТ 6 созыва 08.09.2019г.</a:t>
            </a:r>
            <a:endParaRPr lang="ru-RU" sz="4000" b="1" dirty="0"/>
          </a:p>
        </p:txBody>
      </p:sp>
      <p:pic>
        <p:nvPicPr>
          <p:cNvPr id="5124" name="Picture 4" descr="C:\Users\user\Desktop\ФОТО\ФОТО 2019 год\Выборы 2019\20190908_1057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926845" cy="48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Сход граждан</a:t>
            </a:r>
            <a:endParaRPr lang="ru-RU" sz="4000" b="1" dirty="0"/>
          </a:p>
        </p:txBody>
      </p:sp>
      <p:pic>
        <p:nvPicPr>
          <p:cNvPr id="5" name="Рисунок 4" descr="C:\Users\user\AppData\Local\Microsoft\Windows\INetCache\Content.Word\IMG_20180412_18023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88843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392488" cy="292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D:\user\Desktop\ВераНур\Танайский СДК фото\2018 год фото\13.07.сход граждан\IMG_20180713_1815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79" y="980728"/>
            <a:ext cx="4392488" cy="552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esktop\ФОТО\ФОТО 2019 год\Сход 2019\20190824_1609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665702"/>
            <a:ext cx="5040560" cy="28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</p:spPr>
      </p:pic>
    </p:spTree>
    <p:extLst>
      <p:ext uri="{BB962C8B-B14F-4D97-AF65-F5344CB8AC3E}">
        <p14:creationId xmlns:p14="http://schemas.microsoft.com/office/powerpoint/2010/main" val="22644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55446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Исполнение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бюджета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Танайского сельского поселения 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Елабужского муниципального  района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 2019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год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cs typeface="Times New Roman" pitchFamily="18" charset="0"/>
              </a:rPr>
              <a:t>ДОХОДЫ</a:t>
            </a:r>
            <a:endParaRPr lang="ru-RU" sz="3600" dirty="0"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021228"/>
              </p:ext>
            </p:extLst>
          </p:nvPr>
        </p:nvGraphicFramePr>
        <p:xfrm>
          <a:off x="539552" y="836711"/>
          <a:ext cx="8229600" cy="558227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610744"/>
                <a:gridCol w="1800200"/>
                <a:gridCol w="1512168"/>
                <a:gridCol w="1306488"/>
              </a:tblGrid>
              <a:tr h="8423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и расходов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2019 г.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на 2019 г. (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92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404,7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23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имущество физических лиц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612,8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271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2 556,8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3 243,0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23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180,9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92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92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налоговых доходов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3 358,8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4 448,8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23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плата за имущество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23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от самообложения граждан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237,5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237,5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3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неналоговых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237,5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256,1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4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833788"/>
              </p:ext>
            </p:extLst>
          </p:nvPr>
        </p:nvGraphicFramePr>
        <p:xfrm>
          <a:off x="611560" y="1556792"/>
          <a:ext cx="8229600" cy="97328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978896"/>
                <a:gridCol w="1152128"/>
                <a:gridCol w="1152128"/>
                <a:gridCol w="946448"/>
              </a:tblGrid>
              <a:tr h="5572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3 750,6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3 750,6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02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7 346,9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8 455,5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cs typeface="Times New Roman" pitchFamily="18" charset="0"/>
              </a:rPr>
              <a:t>РАСХОДЫ</a:t>
            </a:r>
            <a:endParaRPr lang="ru-RU" sz="3600" b="1" dirty="0"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12500"/>
              </p:ext>
            </p:extLst>
          </p:nvPr>
        </p:nvGraphicFramePr>
        <p:xfrm>
          <a:off x="611560" y="4005064"/>
          <a:ext cx="8229600" cy="230425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86808"/>
                <a:gridCol w="1368152"/>
                <a:gridCol w="1368152"/>
                <a:gridCol w="1306488"/>
              </a:tblGrid>
              <a:tr h="402331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2 505,7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2 495,6</a:t>
                      </a:r>
                      <a:endParaRPr lang="ru-RU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33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 (воинский учет)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217,9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217,9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2 049,4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2 048,3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Дорожное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720,8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720,8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4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комплексного развития транспортной инфраструктуры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1 269,1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269,1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854191"/>
              </p:ext>
            </p:extLst>
          </p:nvPr>
        </p:nvGraphicFramePr>
        <p:xfrm>
          <a:off x="611560" y="908720"/>
          <a:ext cx="8229600" cy="64623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968552"/>
                <a:gridCol w="1152128"/>
                <a:gridCol w="1152128"/>
                <a:gridCol w="956792"/>
              </a:tblGrid>
              <a:tr h="64623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налоговых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неналоговых доходов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3 596,3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4 704,9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5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833700"/>
              </p:ext>
            </p:extLst>
          </p:nvPr>
        </p:nvGraphicFramePr>
        <p:xfrm>
          <a:off x="395536" y="814832"/>
          <a:ext cx="8229600" cy="57328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86808"/>
                <a:gridCol w="1368152"/>
                <a:gridCol w="1368152"/>
                <a:gridCol w="1306488"/>
              </a:tblGrid>
              <a:tr h="571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8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по использованию и охране земель на территории поселения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2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хозяйство, в том числе: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3 065,9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3 058,8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488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Коммунальное</a:t>
                      </a:r>
                      <a:r>
                        <a:rPr lang="ru-RU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304,2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304,2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506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Благоустройство</a:t>
                      </a:r>
                      <a:r>
                        <a:rPr lang="ru-RU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в том числе:</a:t>
                      </a:r>
                      <a:endParaRPr lang="ru-RU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2 761,7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2 754,6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-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уличное освещение и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тех.обслуживание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уличного освещения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2 324,0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2 317,0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24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- озеленение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71,3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71,3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24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- прочие мероприятия по благоустройству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222,0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221,9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24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- содержание кладбищ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144,4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144,4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24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996,7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996,7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24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8 835,6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8 817,3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6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расходам бюджет Поселения за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исполнен 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817,3 рублей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к плану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182993"/>
              </p:ext>
            </p:extLst>
          </p:nvPr>
        </p:nvGraphicFramePr>
        <p:xfrm>
          <a:off x="971600" y="1935163"/>
          <a:ext cx="684076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9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Строительство дороги </a:t>
            </a:r>
            <a:br>
              <a:rPr lang="ru-RU" sz="4000" b="1" dirty="0" smtClean="0"/>
            </a:br>
            <a:r>
              <a:rPr lang="ru-RU" sz="4000" b="1" dirty="0" smtClean="0"/>
              <a:t>Колосовка-Хлыстово</a:t>
            </a:r>
            <a:endParaRPr lang="ru-RU" sz="4000" b="1" dirty="0"/>
          </a:p>
        </p:txBody>
      </p:sp>
      <p:pic>
        <p:nvPicPr>
          <p:cNvPr id="1026" name="Picture 2" descr="C:\Users\user\Desktop\ФОТО\ФОТО 2019 год\Дорога Колосовка-Хлыстово\IMG-20190906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757090" cy="47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ФОТО 2019 год\Дорога Колосовка-Хлыстово\IMG-20190906-WA0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686037" cy="47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\ФОТО 2019 год\Дорога Колосовка-Хлыстово\IMG-20190906-WA00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736304" cy="477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Строительство моста в </a:t>
            </a:r>
            <a:r>
              <a:rPr lang="ru-RU" sz="4000" b="1" dirty="0" err="1" smtClean="0"/>
              <a:t>д.Колосовка</a:t>
            </a:r>
            <a:endParaRPr lang="ru-RU" sz="4000" b="1" dirty="0"/>
          </a:p>
        </p:txBody>
      </p:sp>
      <p:pic>
        <p:nvPicPr>
          <p:cNvPr id="11266" name="Picture 2" descr="C:\Users\user\Desktop\ФОТО\ФОТО 2019 год\Мост д.Колосовка 2019\IMG-20190814-WA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48073"/>
            <a:ext cx="3600400" cy="50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ФОТО\ФОТО 2019 год\Мост Колосовка\IMG-20191001-WA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59963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ФОТО\ФОТО 2019 год\Мост д.Колосовка 2019\IMG-20191129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7"/>
            <a:ext cx="8496944" cy="563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МФЦ </a:t>
            </a:r>
            <a:r>
              <a:rPr lang="ru-RU" sz="4000" b="1" dirty="0" err="1" smtClean="0"/>
              <a:t>д.Хлыстово</a:t>
            </a:r>
            <a:endParaRPr lang="ru-RU" sz="4000" b="1" dirty="0"/>
          </a:p>
        </p:txBody>
      </p:sp>
      <p:pic>
        <p:nvPicPr>
          <p:cNvPr id="4099" name="Picture 3" descr="C:\Users\user\Desktop\ФОТО\ФОТО 2019 год\МФЦ, ФАП д.Хлыстово 2019\IMG-20190814-WA0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1412776"/>
            <a:ext cx="3496127" cy="49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ФОТО\ФОТО 2019 год\МФЦ, ФАП д.Хлыстово 2019\IMG-20191014-WA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478" y="1412776"/>
            <a:ext cx="3905672" cy="501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ФАП </a:t>
            </a:r>
            <a:r>
              <a:rPr lang="ru-RU" sz="4000" b="1" dirty="0" err="1"/>
              <a:t>д.Хлыстово</a:t>
            </a:r>
            <a:endParaRPr lang="ru-RU" sz="4000" dirty="0"/>
          </a:p>
        </p:txBody>
      </p:sp>
      <p:pic>
        <p:nvPicPr>
          <p:cNvPr id="3075" name="Picture 3" descr="C:\Users\user\Desktop\ФОТО\ФОТО 2019 год\МФЦ, ФАП д.Хлыстово 2019\IMG-20191003-WA00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561991" cy="29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ФОТО\ФОТО 2019 год\МФЦ, ФАП д.Хлыстово 2019\IMG-20190814-WA0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91271" cy="525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ФАП </a:t>
            </a:r>
            <a:r>
              <a:rPr lang="ru-RU" sz="4000" b="1" dirty="0" err="1"/>
              <a:t>д.Хлыстово</a:t>
            </a:r>
            <a:endParaRPr lang="ru-RU" sz="4000" dirty="0"/>
          </a:p>
        </p:txBody>
      </p:sp>
      <p:pic>
        <p:nvPicPr>
          <p:cNvPr id="3075" name="Picture 3" descr="C:\Users\user\Desktop\ФОТО\ФОТО 2019 год\МФЦ, ФАП д.Хлыстово 2019\IMG-20191003-WA00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561991" cy="29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ФОТО\ФОТО 2019 год\МФЦ, ФАП д.Хлыстово 2019\IMG-20190814-WA0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91271" cy="525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Ощебенение </a:t>
            </a:r>
            <a:r>
              <a:rPr lang="ru-RU" sz="4000" b="1" dirty="0" err="1" smtClean="0"/>
              <a:t>ул.Заречная</a:t>
            </a:r>
            <a:r>
              <a:rPr lang="ru-RU" sz="4000" b="1" dirty="0" smtClean="0"/>
              <a:t> </a:t>
            </a:r>
            <a:br>
              <a:rPr lang="ru-RU" sz="4000" b="1" dirty="0" smtClean="0"/>
            </a:br>
            <a:r>
              <a:rPr lang="ru-RU" sz="4000" b="1" dirty="0" smtClean="0"/>
              <a:t>в </a:t>
            </a:r>
            <a:r>
              <a:rPr lang="ru-RU" sz="4000" b="1" dirty="0" err="1"/>
              <a:t>с.Танайка</a:t>
            </a:r>
            <a:endParaRPr lang="ru-RU" sz="4000" dirty="0"/>
          </a:p>
        </p:txBody>
      </p:sp>
      <p:pic>
        <p:nvPicPr>
          <p:cNvPr id="3074" name="Picture 2" descr="C:\Users\user\Desktop\ФОТО\ФОТО 2019 год\Ул.Заречная щебенка\IMG-20190430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3123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\ФОТО 2019 год\Ул.Заречная щебенка\IMG-20190505-WA0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3123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Ощебенение </a:t>
            </a:r>
            <a:r>
              <a:rPr lang="ru-RU" sz="4000" b="1" dirty="0" err="1" smtClean="0"/>
              <a:t>ул.Полевая</a:t>
            </a:r>
            <a:r>
              <a:rPr lang="ru-RU" sz="4000" b="1" dirty="0" smtClean="0"/>
              <a:t> 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в </a:t>
            </a:r>
            <a:r>
              <a:rPr lang="ru-RU" sz="4000" b="1" dirty="0" err="1"/>
              <a:t>с.Танайка</a:t>
            </a:r>
            <a:endParaRPr lang="ru-RU" sz="4000" dirty="0"/>
          </a:p>
        </p:txBody>
      </p:sp>
      <p:pic>
        <p:nvPicPr>
          <p:cNvPr id="4098" name="Picture 2" descr="C:\Users\user\Desktop\ФОТО\ФОТО 2019 год\Ул.Полевая щебенка 2019 год\IMG-20190506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05001"/>
            <a:ext cx="3456384" cy="45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\ФОТО 2019 год\Ул.Полевая щебенка 2019 год\IMG-20190506-WA0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905000"/>
            <a:ext cx="3714750" cy="454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0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/>
              <a:t>ул.Центральная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с.Танайка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ФОТО\ФОТО 2019 год\Ул.Центральная ремонт 2019\IMG-20190517-WA0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10445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\ФОТО 2019 год\Ул.Центральная ремонт 2019\IMG-20190517-WA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16424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Ощебенение </a:t>
            </a:r>
            <a:r>
              <a:rPr lang="ru-RU" sz="4000" b="1" dirty="0" err="1" smtClean="0"/>
              <a:t>пер.Водопроводный</a:t>
            </a:r>
            <a:r>
              <a:rPr lang="ru-RU" sz="4000" b="1" dirty="0" smtClean="0"/>
              <a:t> 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в </a:t>
            </a:r>
            <a:r>
              <a:rPr lang="ru-RU" sz="4000" b="1" dirty="0" err="1" smtClean="0"/>
              <a:t>д.Хлыстово</a:t>
            </a:r>
            <a:endParaRPr lang="ru-RU" sz="4000" dirty="0"/>
          </a:p>
        </p:txBody>
      </p:sp>
      <p:pic>
        <p:nvPicPr>
          <p:cNvPr id="6146" name="Picture 2" descr="C:\Users\user\Desktop\ФОТО\ФОТО 2019 год\Пер.Водопроводный щебенка 2019\IMG-20190814-WA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4563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\ФОТО 2019 год\Пер.Водопроводный щебенка 2019\IMG-20190814-WA0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9" y="1412776"/>
            <a:ext cx="34079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Ул.Центральная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д.Колосовка</a:t>
            </a:r>
            <a:endParaRPr lang="ru-RU" sz="4000" b="1" dirty="0"/>
          </a:p>
        </p:txBody>
      </p:sp>
      <p:pic>
        <p:nvPicPr>
          <p:cNvPr id="5122" name="Picture 2" descr="C:\Users\user\Desktop\ФОТО\ФОТО 2019 год\Ул.Центральная Колосовка\IMG-20190906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78768"/>
            <a:ext cx="3384376" cy="487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\ФОТО 2019 год\Ул.Центральная Колосовка\IMG-20190906-WA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78768"/>
            <a:ext cx="3384376" cy="487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Бетонная дорога к КФХ</a:t>
            </a:r>
            <a:endParaRPr lang="ru-RU" sz="4000" b="1" dirty="0"/>
          </a:p>
        </p:txBody>
      </p:sp>
      <p:pic>
        <p:nvPicPr>
          <p:cNvPr id="1026" name="Picture 2" descr="C:\Users\user\Desktop\ФОТО\ФОТО 2019 год\Дорога к фермерам\IMG-20190925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880320" cy="49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ФОТО 2019 год\Дорога к фермерам\IMG-20190910-WA0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0280" y="1628800"/>
            <a:ext cx="3536631" cy="49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5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Уличное освещение</a:t>
            </a:r>
            <a:endParaRPr lang="ru-RU" sz="4000" b="1" dirty="0"/>
          </a:p>
        </p:txBody>
      </p:sp>
      <p:pic>
        <p:nvPicPr>
          <p:cNvPr id="1027" name="Picture 3" descr="C:\Users\user\Desktop\фотоархив\Фото 2017\Ремонт фонарей\IMG_20170602_094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1224136"/>
            <a:ext cx="3816424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ФОТО\ФОТО 2019 год\IMG-20200127-WA0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24136"/>
            <a:ext cx="385762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Детская площадка на </a:t>
            </a:r>
            <a:r>
              <a:rPr lang="ru-RU" sz="4000" b="1" dirty="0" err="1" smtClean="0"/>
              <a:t>ул.Заречная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с.Танайка</a:t>
            </a:r>
            <a:endParaRPr lang="ru-RU" sz="4000" b="1" dirty="0"/>
          </a:p>
        </p:txBody>
      </p:sp>
      <p:pic>
        <p:nvPicPr>
          <p:cNvPr id="1026" name="Picture 2" descr="C:\Users\user\Desktop\ФОТО\ФОТО 2019 год\Детская площадка ул.Заречная 2019\IMG-20190814-WA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95" y="1556792"/>
            <a:ext cx="293203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ФОТО 2019 год\Детская площадка ул.Заречная 2019\IMG-20190814-WA00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616" y="1556792"/>
            <a:ext cx="3129879" cy="347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\ФОТО 2019 год\Детская площадка ул.Заречная 2019\IMG-20190814-WA00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324" y="3943708"/>
            <a:ext cx="4165171" cy="29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\ФОТО 2019 год\Детская площадка ул.Заречная 2019\IMG-20190506-WA0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37626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Ремонт детского сада в </a:t>
            </a:r>
            <a:r>
              <a:rPr lang="ru-RU" sz="4000" b="1" dirty="0" err="1" smtClean="0"/>
              <a:t>с.Танайка</a:t>
            </a:r>
            <a:endParaRPr lang="ru-RU" sz="4000" b="1" dirty="0"/>
          </a:p>
        </p:txBody>
      </p:sp>
      <p:pic>
        <p:nvPicPr>
          <p:cNvPr id="1026" name="Picture 2" descr="C:\Users\user\Desktop\ФОТО\ФОТО 2019 год\Ремонт дет.сада с.Танайка 2019 год\IMG-20190821-WA0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047" y="877617"/>
            <a:ext cx="4405978" cy="29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ФОТО 2019 год\Ремонт дет.сада с.Танайка 2019 год\IMG-20190821-WA00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877617"/>
            <a:ext cx="3118085" cy="55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\ФОТО 2019 год\Ремонт дет.сада с.Танайка 2019 год\IMG-20190821-WA00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047" y="4080803"/>
            <a:ext cx="4405978" cy="23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\ФОТО 2019 год\Ремонт дет.сада с.Танайка 2019 год\IMG-20191003-WA00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9766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\ФОТО 2019 год\Ремонт дет.сада с.Танайка 2019 год\IMG-20191003-WA00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4982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ФОТО\ФОТО 2019 год\Ремонт дет.сада с.Танайка 2019 год\IMG-20190821-WA0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63501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Ощебенение </a:t>
            </a:r>
            <a:r>
              <a:rPr lang="ru-RU" sz="4000" b="1" dirty="0" err="1" smtClean="0"/>
              <a:t>ул.Островная</a:t>
            </a:r>
            <a:r>
              <a:rPr lang="ru-RU" sz="4000" b="1" dirty="0" smtClean="0"/>
              <a:t> 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в </a:t>
            </a:r>
            <a:r>
              <a:rPr lang="ru-RU" sz="4000" b="1" dirty="0" err="1"/>
              <a:t>с.Танайка</a:t>
            </a:r>
            <a:endParaRPr lang="ru-RU" sz="4000" dirty="0"/>
          </a:p>
        </p:txBody>
      </p:sp>
      <p:pic>
        <p:nvPicPr>
          <p:cNvPr id="6146" name="Picture 2" descr="C:\Users\user\Desktop\ФОТО\ФОТО 2019 год\Ул.Островная щебенка\IMG-20190621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33843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\ФОТО 2019 год\Ул.Островная щебенка\IMG-20190621-WA0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07285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Ощебенение </a:t>
            </a:r>
            <a:r>
              <a:rPr lang="ru-RU" sz="4000" b="1" dirty="0" err="1" smtClean="0"/>
              <a:t>ул.Центральная</a:t>
            </a:r>
            <a:r>
              <a:rPr lang="ru-RU" sz="4000" b="1" dirty="0" smtClean="0"/>
              <a:t> 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в </a:t>
            </a:r>
            <a:r>
              <a:rPr lang="ru-RU" sz="4000" b="1" dirty="0" err="1" smtClean="0"/>
              <a:t>д.Колосовка</a:t>
            </a:r>
            <a:endParaRPr lang="ru-RU" sz="4000" dirty="0"/>
          </a:p>
        </p:txBody>
      </p:sp>
      <p:pic>
        <p:nvPicPr>
          <p:cNvPr id="1026" name="Picture 2" descr="C:\Users\user\Desktop\ФОТО\ФОТО 2019 год\Щебенка ул.Центральная д.Колосовка\IMG-20190821-WA0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324036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ФОТО 2019 год\Щебенка ул.Центральная д.Колосовка\IMG-20190821-WA00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31236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Ямочно-карточный ремонт дороги </a:t>
            </a:r>
            <a:r>
              <a:rPr lang="ru-RU" sz="4000" b="1" dirty="0" err="1" smtClean="0"/>
              <a:t>ул.Набережная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д.Хлыстово</a:t>
            </a:r>
            <a:endParaRPr lang="ru-RU" sz="4000" b="1" dirty="0"/>
          </a:p>
        </p:txBody>
      </p:sp>
      <p:pic>
        <p:nvPicPr>
          <p:cNvPr id="7170" name="Picture 2" descr="C:\Users\user\Desktop\ФОТО\ФОТО 2019 год\Дорога ул.Набережная 2019\IMG-20190814-WA0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600400" cy="45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\ФОТО 2019 год\Дорога ул.Набережная 2019\IMG-20190814-WA00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419364" cy="45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Ямочно-карточный ремонт дороги </a:t>
            </a:r>
            <a:r>
              <a:rPr lang="ru-RU" sz="4000" b="1" dirty="0" err="1" smtClean="0"/>
              <a:t>ул.Центральная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с.Танайка</a:t>
            </a:r>
            <a:endParaRPr lang="ru-RU" sz="4000" dirty="0"/>
          </a:p>
        </p:txBody>
      </p:sp>
      <p:pic>
        <p:nvPicPr>
          <p:cNvPr id="8195" name="Picture 3" descr="C:\Users\user\Desktop\ФОТО\ФОТО 2019 год\Дорога ул.Центральная 2019\IMG-20190814-WA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60040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\ФОТО 2019 год\Дорога ул.Центральная 2019\IMG-20190814-WA00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59786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/>
              <a:t>Хозблок</a:t>
            </a:r>
            <a:r>
              <a:rPr lang="ru-RU" sz="4000" b="1" dirty="0" smtClean="0"/>
              <a:t> и площадка под ТБО возле кладбища в </a:t>
            </a:r>
            <a:r>
              <a:rPr lang="ru-RU" sz="4000" b="1" dirty="0" err="1" smtClean="0"/>
              <a:t>с.Танайка</a:t>
            </a:r>
            <a:endParaRPr lang="ru-RU" sz="4000" b="1" dirty="0"/>
          </a:p>
        </p:txBody>
      </p:sp>
      <p:pic>
        <p:nvPicPr>
          <p:cNvPr id="10242" name="Picture 2" descr="C:\Users\user\Desktop\ФОТО\ФОТО 2019 год\Хозблок кладбище\IMG-20190814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90110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ФОТО\ФОТО 2019 год\Хозблок кладбище\IMG-20190814-WA0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16835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ФОТО\Ограждение кладбища\IMG-20190122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99" y="1735923"/>
            <a:ext cx="3960440" cy="48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2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Площадка под контейнер ТБО</a:t>
            </a:r>
            <a:endParaRPr lang="ru-RU" sz="4000" b="1" dirty="0"/>
          </a:p>
        </p:txBody>
      </p:sp>
      <p:pic>
        <p:nvPicPr>
          <p:cNvPr id="6146" name="Picture 2" descr="C:\Users\user\Desktop\ФОТО\ФОТО 2019 год\Площадка под контейнер\IMG-20190905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6004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\ФОТО 2019 год\Площадка под контейнер\IMG-20190906-WA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297783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4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Щебень для отсыпки дорог</a:t>
            </a:r>
            <a:endParaRPr lang="ru-RU" sz="4000" b="1" dirty="0"/>
          </a:p>
        </p:txBody>
      </p:sp>
      <p:pic>
        <p:nvPicPr>
          <p:cNvPr id="1026" name="Picture 2" descr="C:\Users\user\Desktop\ФОТО\IMG-20180418-WA003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456384" cy="47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628800"/>
            <a:ext cx="4176464" cy="47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Водопровод </a:t>
            </a:r>
            <a:r>
              <a:rPr lang="ru-RU" sz="4000" b="1" dirty="0" err="1" smtClean="0"/>
              <a:t>д.Колосовка</a:t>
            </a:r>
            <a:endParaRPr lang="ru-RU" sz="4000" b="1" dirty="0"/>
          </a:p>
        </p:txBody>
      </p:sp>
      <p:pic>
        <p:nvPicPr>
          <p:cNvPr id="4" name="Picture 2" descr="C:\WINDOWS\Temp\Rar$DI64.864\IMG_1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782" y="1935163"/>
            <a:ext cx="6048436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Водоснабжение </a:t>
            </a:r>
            <a:r>
              <a:rPr lang="ru-RU" sz="4000" b="1" dirty="0" err="1" smtClean="0"/>
              <a:t>мкр</a:t>
            </a:r>
            <a:r>
              <a:rPr lang="ru-RU" sz="4000" b="1" dirty="0" smtClean="0"/>
              <a:t>. «Гора»</a:t>
            </a:r>
            <a:endParaRPr lang="ru-RU" sz="4000" b="1" dirty="0"/>
          </a:p>
        </p:txBody>
      </p:sp>
      <p:pic>
        <p:nvPicPr>
          <p:cNvPr id="4098" name="Picture 2" descr="C:\Users\user\Desktop\ФОТО\ФОТО 2019 год\ТИС мкр.Гора 2019\IMG-20190814-WA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600400" cy="47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\ФОТО 2019 год\ТИС мкр.Гора 2019\IMG-20190814-WA00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671392" cy="47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Очистка дорог от снега</a:t>
            </a:r>
            <a:endParaRPr lang="ru-RU" sz="4000" b="1" dirty="0"/>
          </a:p>
        </p:txBody>
      </p:sp>
      <p:pic>
        <p:nvPicPr>
          <p:cNvPr id="2050" name="Picture 2" descr="C:\Users\user\Desktop\ФОТО\IMG-20190129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96495"/>
            <a:ext cx="3816424" cy="50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\IMG-20190129-WA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33410" cy="49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Субботники на территории поселения</a:t>
            </a:r>
            <a:endParaRPr lang="ru-RU" sz="4000" b="1" dirty="0"/>
          </a:p>
        </p:txBody>
      </p:sp>
      <p:pic>
        <p:nvPicPr>
          <p:cNvPr id="3074" name="Picture 2" descr="C:\Users\user\Desktop\ФОТО\ФОТО 2019 год\Субботник Хлыстово 2019\IMG-20190505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32859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\ФОТО 2019 год\Субботник д.Хлыстов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707218"/>
            <a:ext cx="3175451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ООО «</a:t>
            </a:r>
            <a:r>
              <a:rPr lang="ru-RU" sz="4000" b="1" dirty="0" err="1" smtClean="0"/>
              <a:t>Гринта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pic>
        <p:nvPicPr>
          <p:cNvPr id="1026" name="Picture 2" descr="C:\Users\user\Desktop\фотоархив\Фото моста, остановки 2016 г\20161109_134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4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Лариса фото\IMG-20180514-WA00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Вырубка деревьев</a:t>
            </a:r>
            <a:endParaRPr lang="ru-RU" sz="4000" b="1" dirty="0"/>
          </a:p>
        </p:txBody>
      </p:sp>
      <p:pic>
        <p:nvPicPr>
          <p:cNvPr id="5122" name="Picture 2" descr="C:\Users\user\Desktop\ФОТО\Вырубка деревьев и кустов\IMG-20190122-WA0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6004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Скашивание травы, </a:t>
            </a:r>
            <a:br>
              <a:rPr lang="ru-RU" sz="4000" b="1" dirty="0" smtClean="0"/>
            </a:br>
            <a:r>
              <a:rPr lang="ru-RU" sz="4000" b="1" dirty="0" smtClean="0"/>
              <a:t>уборка территории кладбища</a:t>
            </a:r>
            <a:endParaRPr lang="ru-RU" sz="4000" b="1" dirty="0"/>
          </a:p>
        </p:txBody>
      </p:sp>
      <p:pic>
        <p:nvPicPr>
          <p:cNvPr id="1026" name="Picture 2" descr="C:\Users\user\Desktop\Лариса фото\IMG-20180814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508101" cy="48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Фото Лариса\20170601_0855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798" y="1340768"/>
            <a:ext cx="4754510" cy="48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Обелиск Славы в </a:t>
            </a:r>
            <a:r>
              <a:rPr lang="ru-RU" sz="4000" b="1" dirty="0" err="1" smtClean="0"/>
              <a:t>д.Хлыстово</a:t>
            </a:r>
            <a:endParaRPr lang="ru-RU" sz="4000" b="1" dirty="0"/>
          </a:p>
        </p:txBody>
      </p:sp>
      <p:pic>
        <p:nvPicPr>
          <p:cNvPr id="9218" name="Picture 2" descr="C:\Users\user\Desktop\ФОТО\ФОТО 2019 год\Фото хлыстово мероприятия\IMG-20190814-WA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74842" cy="54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Митинг в честь празднования 74-й годовщины Победы в ВОВ</a:t>
            </a:r>
            <a:endParaRPr lang="ru-RU" sz="4000" b="1" dirty="0"/>
          </a:p>
        </p:txBody>
      </p:sp>
      <p:pic>
        <p:nvPicPr>
          <p:cNvPr id="7" name="Объект 6" descr="C:\Users\user\AppData\Local\Microsoft\Windows\INetCache\Content.Word\IMG-20190523-WA00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76864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6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user\Downloads\IMG_20190508_12124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81380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user\Downloads\IMG_20190508_13453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770856"/>
            <a:ext cx="4960793" cy="280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4" descr="C:\Users\user\AppData\Local\Microsoft\Windows\INetCache\Content.Word\IMG-20190523-WA0003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1"/>
            <a:ext cx="3960440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1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«Вахта памяти и скорби»</a:t>
            </a:r>
            <a:endParaRPr lang="ru-RU" sz="4000" b="1" dirty="0"/>
          </a:p>
        </p:txBody>
      </p:sp>
      <p:pic>
        <p:nvPicPr>
          <p:cNvPr id="12290" name="Picture 2" descr="C:\Users\user\Desktop\ФОТО\ФОТО 2019 год\Фото хлыстово мероприятия\IMG-20190814-WA0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29207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AppData\Local\Microsoft\Windows\INetCache\Content.Word\IMG-20190622-WA018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67240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INetCache\Content.Word\IMG-20190622-WA016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3672408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9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Референдум 08.12.2019 г.</a:t>
            </a:r>
            <a:endParaRPr lang="ru-RU" sz="4000" b="1" dirty="0"/>
          </a:p>
        </p:txBody>
      </p:sp>
      <p:pic>
        <p:nvPicPr>
          <p:cNvPr id="4" name="Picture 2" descr="C:\Users\user\Desktop\ФОТО\IMG-20180318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662262" cy="466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СПК «Колос»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248472" cy="270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788024" cy="31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4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КФХ </a:t>
            </a:r>
            <a:r>
              <a:rPr lang="ru-RU" sz="4000" b="1" dirty="0" err="1" smtClean="0"/>
              <a:t>Асхадуллина</a:t>
            </a:r>
            <a:r>
              <a:rPr lang="ru-RU" sz="4000" b="1" dirty="0" smtClean="0"/>
              <a:t> В.Р.</a:t>
            </a:r>
            <a:endParaRPr lang="ru-RU" sz="4000" b="1" dirty="0"/>
          </a:p>
        </p:txBody>
      </p:sp>
      <p:pic>
        <p:nvPicPr>
          <p:cNvPr id="7170" name="Picture 2" descr="C:\Users\user\Desktop\ФОТО\ФОТО 2019 год\КФХ Асхадуллина\IMG-20191003-WA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294443" cy="322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\ФОТО 2019 год\КФХ Асхадуллина\IMG-20191003-WA0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5568" y="980728"/>
            <a:ext cx="4634688" cy="34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\ФОТО 2019 год\КФХ Асхадуллина\IMG-20191003-WA00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27814"/>
            <a:ext cx="32403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ФОТО\ФОТО 2019 год\КФХ Асхадуллина\IMG-20191003-WA00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4488870"/>
            <a:ext cx="3863075" cy="22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КФХ Мечта</a:t>
            </a:r>
            <a:endParaRPr lang="ru-RU" sz="4000" b="1" dirty="0"/>
          </a:p>
        </p:txBody>
      </p:sp>
      <p:pic>
        <p:nvPicPr>
          <p:cNvPr id="8194" name="Picture 2" descr="C:\Users\user\Desktop\ФОТО\ФОТО 2019 год\КФХ Шакиров\IMG-20191003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664296" cy="51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\ФОТО 2019 год\КФХ Шакиров\IMG-20191003-WA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825569" cy="51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\ФОТО 2019 год\КФХ Шакиров\IMG-20191003-WA00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2754812" cy="51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КФХ Праздников</a:t>
            </a:r>
            <a:endParaRPr lang="ru-RU" sz="4000" b="1" dirty="0"/>
          </a:p>
        </p:txBody>
      </p:sp>
      <p:pic>
        <p:nvPicPr>
          <p:cNvPr id="9218" name="Picture 2" descr="C:\Users\user\Desktop\ФОТО\ФОТО 2019 год\КФХ Праздников\фотграфии 4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1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ФОТО\ФОТО 2019 год\КФХ Праздников\фотграфии 4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149081"/>
            <a:ext cx="41764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ФОТО\ФОТО 2019 год\КФХ Праздников\фотграфии 4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219" y="1268760"/>
            <a:ext cx="4119261" cy="32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ООО Агат-М</a:t>
            </a:r>
            <a:endParaRPr lang="ru-RU" sz="4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show-0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364088" cy="226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142439"/>
            <a:ext cx="3810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\Desktop\CIMG157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607" y="1340768"/>
            <a:ext cx="2450628" cy="27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1328615476_presovochny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28" y="3801765"/>
            <a:ext cx="3914716" cy="25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ФОК </a:t>
            </a:r>
            <a:r>
              <a:rPr lang="ru-RU" sz="4000" b="1" dirty="0" err="1" smtClean="0"/>
              <a:t>с.Танайка</a:t>
            </a:r>
            <a:endParaRPr lang="ru-RU" sz="4000" b="1" dirty="0"/>
          </a:p>
        </p:txBody>
      </p:sp>
      <p:pic>
        <p:nvPicPr>
          <p:cNvPr id="3074" name="Picture 2" descr="C:\Users\user\Desktop\ФОТО\ФОТО 2019 год\Учреждения  фото\20191003_115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ФОК, бассейн </a:t>
            </a:r>
            <a:r>
              <a:rPr lang="ru-RU" sz="4000" b="1" dirty="0" err="1" smtClean="0"/>
              <a:t>д.Хлыстово</a:t>
            </a:r>
            <a:endParaRPr lang="ru-RU" sz="4000" b="1" dirty="0"/>
          </a:p>
        </p:txBody>
      </p:sp>
      <p:pic>
        <p:nvPicPr>
          <p:cNvPr id="2050" name="Picture 2" descr="C:\Users\user\Desktop\ФОТО\ФОТО 2019 год\ФОК Хлыстово\IMG-20191003-WA0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469058" cy="46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\ФОТО 2019 год\ФОК Хлыстово\IMG-20191003-WA0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376264" cy="46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архив\ФОТО ВСЕ\АДМИН ФОТО\13.09. ФОК в Хлыстово\сжатые\DSC_1240_13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фотоархив\ФОТО ВСЕ\АДМИН ФОТО\13.09. ФОК в Хлыстово\сжатые\DSC_1215_13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904714"/>
            <a:ext cx="3168352" cy="234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74077" y="3861048"/>
            <a:ext cx="8066856" cy="43204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200" dirty="0" smtClean="0">
                <a:latin typeface="+mj-lt"/>
              </a:rPr>
              <a:t>Количество обращений в ФАП </a:t>
            </a:r>
          </a:p>
          <a:p>
            <a:pPr algn="ctr">
              <a:spcBef>
                <a:spcPts val="0"/>
              </a:spcBef>
            </a:pPr>
            <a:r>
              <a:rPr lang="ru-RU" sz="3200" dirty="0" smtClean="0">
                <a:latin typeface="+mj-lt"/>
              </a:rPr>
              <a:t>за 2019 год</a:t>
            </a:r>
            <a:endParaRPr lang="ru-RU" sz="3200" dirty="0">
              <a:latin typeface="+mj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78145948"/>
              </p:ext>
            </p:extLst>
          </p:nvPr>
        </p:nvGraphicFramePr>
        <p:xfrm>
          <a:off x="609600" y="1281463"/>
          <a:ext cx="8066856" cy="224332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740487"/>
                <a:gridCol w="2326369"/>
              </a:tblGrid>
              <a:tr h="36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effectLst/>
                          <a:latin typeface="+mj-lt"/>
                        </a:rPr>
                        <a:t>с.Танайка</a:t>
                      </a:r>
                      <a:endParaRPr lang="ru-RU" sz="32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6710</a:t>
                      </a:r>
                      <a:endParaRPr lang="ru-RU" sz="32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</a:tr>
              <a:tr h="36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effectLst/>
                          <a:latin typeface="+mj-lt"/>
                        </a:rPr>
                        <a:t>д.Хлыстово</a:t>
                      </a:r>
                      <a:r>
                        <a:rPr lang="ru-RU" sz="3200" dirty="0" smtClean="0">
                          <a:effectLst/>
                          <a:latin typeface="+mj-lt"/>
                        </a:rPr>
                        <a:t> (бассейн)</a:t>
                      </a:r>
                      <a:endParaRPr lang="ru-RU" sz="32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+mj-lt"/>
                        </a:rPr>
                        <a:t>24651</a:t>
                      </a:r>
                      <a:endParaRPr lang="ru-RU" sz="32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</a:tr>
              <a:tr h="36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д.Хлыстово</a:t>
                      </a:r>
                      <a:r>
                        <a:rPr lang="ru-RU" sz="3200" baseline="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 (тренажерный зал)</a:t>
                      </a:r>
                      <a:endParaRPr lang="ru-RU" sz="32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982</a:t>
                      </a:r>
                      <a:endParaRPr lang="ru-RU" sz="32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</a:tr>
              <a:tr h="36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Д.Хлыстово</a:t>
                      </a:r>
                      <a:r>
                        <a:rPr lang="ru-RU" sz="32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 (спортзал)</a:t>
                      </a:r>
                      <a:endParaRPr lang="ru-RU" sz="32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1816</a:t>
                      </a:r>
                      <a:endParaRPr lang="ru-RU" sz="32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09600" y="856488"/>
            <a:ext cx="8229600" cy="4206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cs typeface="Times New Roman" pitchFamily="18" charset="0"/>
              </a:rPr>
              <a:t>Количество посещений ФОК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за 2019 год</a:t>
            </a:r>
            <a:endParaRPr lang="ru-RU" sz="3200" b="1" dirty="0"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20715"/>
              </p:ext>
            </p:extLst>
          </p:nvPr>
        </p:nvGraphicFramePr>
        <p:xfrm>
          <a:off x="683568" y="4581128"/>
          <a:ext cx="7992888" cy="194421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536504"/>
                <a:gridCol w="3456384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effectLst/>
                          <a:latin typeface="+mj-lt"/>
                        </a:rPr>
                        <a:t>с.Танайка</a:t>
                      </a:r>
                      <a:endParaRPr lang="ru-RU" sz="32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6480</a:t>
                      </a:r>
                      <a:endParaRPr lang="ru-RU" sz="32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effectLst/>
                          <a:latin typeface="+mj-lt"/>
                        </a:rPr>
                        <a:t>д.Хлыстово</a:t>
                      </a:r>
                      <a:endParaRPr lang="ru-RU" sz="32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2056</a:t>
                      </a:r>
                      <a:endParaRPr lang="ru-RU" sz="32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effectLst/>
                          <a:latin typeface="+mj-lt"/>
                        </a:rPr>
                        <a:t>д.Колосовка</a:t>
                      </a:r>
                      <a:endParaRPr lang="ru-RU" sz="32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1109</a:t>
                      </a:r>
                      <a:endParaRPr lang="ru-RU" sz="32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Достижения клубных работников</a:t>
            </a:r>
            <a:endParaRPr lang="ru-RU" sz="4000" b="1" dirty="0"/>
          </a:p>
        </p:txBody>
      </p:sp>
      <p:pic>
        <p:nvPicPr>
          <p:cNvPr id="1026" name="Picture 2" descr="C:\Users\user\Desktop\ФОТО\ФОТО 2019 год\20190820_092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928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ФОТО 2019 год\20190820_0927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7992888" cy="29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Спасская барышня-2019</a:t>
            </a:r>
            <a:endParaRPr lang="ru-RU" sz="4000" b="1" dirty="0"/>
          </a:p>
        </p:txBody>
      </p:sp>
      <p:pic>
        <p:nvPicPr>
          <p:cNvPr id="13314" name="Picture 2" descr="C:\Users\user\Desktop\ФОТО\ФОТО 2019 год\Спасская барышня 2019\IMG-20190814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55307"/>
            <a:ext cx="3508101" cy="46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ФОТО\ФОТО 2019 год\Спасская барышня 2019\IMG-20190814-WA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487062" cy="46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«Луков день»</a:t>
            </a:r>
            <a:endParaRPr lang="ru-RU" sz="4000" b="1" dirty="0"/>
          </a:p>
        </p:txBody>
      </p:sp>
      <p:pic>
        <p:nvPicPr>
          <p:cNvPr id="14338" name="Picture 2" descr="C:\Users\user\Desktop\ФОТО\Луковый фестиваль 2018\IMG-20181004-WA0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5760640" cy="31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ФОТО\Луковый фестиваль 2018\IMG-20181004-WA00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947783"/>
            <a:ext cx="2411799" cy="27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фото презент\IMG-20190919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28" y="1052736"/>
            <a:ext cx="2209999" cy="39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презент\IMG-20190914-WA00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47783"/>
            <a:ext cx="4752528" cy="27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Сельский дом культуры </a:t>
            </a:r>
            <a:r>
              <a:rPr lang="ru-RU" sz="4000" b="1" dirty="0" err="1" smtClean="0"/>
              <a:t>с.Танайка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ДОКЛАД\фото\1518073230_tanayka-kluby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77" y="1124745"/>
            <a:ext cx="8640960" cy="51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0486630"/>
              </p:ext>
            </p:extLst>
          </p:nvPr>
        </p:nvGraphicFramePr>
        <p:xfrm>
          <a:off x="539551" y="1916832"/>
          <a:ext cx="8299649" cy="343509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948665"/>
                <a:gridCol w="2373264"/>
                <a:gridCol w="1977720"/>
              </a:tblGrid>
              <a:tr h="36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мероприятий </a:t>
                      </a:r>
                      <a:endParaRPr lang="ru-RU" sz="28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Всего посещений</a:t>
                      </a:r>
                      <a:endParaRPr lang="ru-RU" sz="28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</a:tr>
              <a:tr h="36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effectLst/>
                          <a:latin typeface="+mj-lt"/>
                        </a:rPr>
                        <a:t>СДК </a:t>
                      </a:r>
                      <a:r>
                        <a:rPr lang="ru-RU" sz="3600" b="0" dirty="0" err="1" smtClean="0">
                          <a:effectLst/>
                          <a:latin typeface="+mj-lt"/>
                        </a:rPr>
                        <a:t>с.Танайка</a:t>
                      </a:r>
                      <a:endParaRPr lang="ru-RU" sz="3600" b="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210</a:t>
                      </a:r>
                      <a:endParaRPr lang="ru-RU" sz="3200" b="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15195</a:t>
                      </a:r>
                      <a:endParaRPr lang="ru-RU" sz="3200" b="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</a:tr>
              <a:tr h="36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effectLst/>
                          <a:latin typeface="+mj-lt"/>
                        </a:rPr>
                        <a:t>СДК </a:t>
                      </a:r>
                      <a:r>
                        <a:rPr lang="ru-RU" sz="3600" b="0" dirty="0" err="1" smtClean="0">
                          <a:effectLst/>
                          <a:latin typeface="+mj-lt"/>
                        </a:rPr>
                        <a:t>д.Хлыстово</a:t>
                      </a:r>
                      <a:endParaRPr lang="ru-RU" sz="3600" b="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208</a:t>
                      </a:r>
                      <a:endParaRPr lang="ru-RU" sz="3200" b="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3712</a:t>
                      </a:r>
                      <a:endParaRPr lang="ru-RU" sz="3200" b="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</a:tr>
              <a:tr h="36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ДК </a:t>
                      </a:r>
                      <a:r>
                        <a:rPr lang="ru-RU" sz="3600" b="0" dirty="0" err="1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д.Колосовка</a:t>
                      </a:r>
                      <a:endParaRPr lang="ru-RU" sz="3600" b="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134</a:t>
                      </a:r>
                      <a:endParaRPr lang="ru-RU" sz="3200" b="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2269</a:t>
                      </a:r>
                      <a:endParaRPr lang="ru-RU" sz="3200" b="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</a:tr>
              <a:tr h="364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32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552</a:t>
                      </a:r>
                      <a:endParaRPr lang="ru-RU" sz="32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21176</a:t>
                      </a:r>
                      <a:endParaRPr lang="ru-RU" sz="32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5341" marR="15341"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76672"/>
            <a:ext cx="8229600" cy="122413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cs typeface="Times New Roman" pitchFamily="18" charset="0"/>
              </a:rPr>
              <a:t>Количество мероприятий и посещений  </a:t>
            </a:r>
          </a:p>
          <a:p>
            <a:pPr algn="ctr"/>
            <a:r>
              <a:rPr lang="ru-RU" sz="3600" b="1" dirty="0" smtClean="0">
                <a:cs typeface="Times New Roman" pitchFamily="18" charset="0"/>
              </a:rPr>
              <a:t>за 2019 год</a:t>
            </a:r>
            <a:endParaRPr lang="ru-RU" sz="3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Мероприятия, проводимые в </a:t>
            </a:r>
            <a:r>
              <a:rPr lang="ru-RU" sz="4000" b="1" dirty="0" smtClean="0"/>
              <a:t>поселении</a:t>
            </a:r>
            <a:br>
              <a:rPr lang="ru-RU" sz="4000" b="1" dirty="0" smtClean="0"/>
            </a:br>
            <a:r>
              <a:rPr lang="ru-RU" sz="4000" b="1" dirty="0" err="1" smtClean="0">
                <a:solidFill>
                  <a:schemeClr val="tx1"/>
                </a:solidFill>
              </a:rPr>
              <a:t>с.Танайка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82046"/>
            <a:ext cx="4097867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1382046"/>
            <a:ext cx="3654042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933056"/>
            <a:ext cx="409786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Desktop\фото презент\DSC035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17" y="3914769"/>
            <a:ext cx="3810001" cy="25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_20190106_12585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32048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user\Desktop\Фотки\отчеты\IMG_20190307_18244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45638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D:\user\Desktop\Фотки\отчеты\IMG_20190310_130504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2083" y="4005064"/>
            <a:ext cx="395253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Microsoft\Windows\INetCache\Content.Word\IMG-20190404-WA001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274" y="4725144"/>
            <a:ext cx="3844717" cy="206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user\Downloads\IMG-20190417-WA007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02" y="2249749"/>
            <a:ext cx="4134889" cy="247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AppData\Local\Microsoft\Windows\INetCache\Content.Word\IMG_20190317_093110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4092625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9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ФОТО\ФОТО 2019 год\Фото хлыстово мероприятия\IMG-20190814-WA0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96444"/>
            <a:ext cx="3816424" cy="552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esktop\ФОТО\ФОТО 2019 год\Фото хлыстово мероприятия\IMG-20190814-WA00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221" y="3140968"/>
            <a:ext cx="4679165" cy="350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</a:rPr>
              <a:t>д.Хлыстово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Для Танайки от Хлыстово\6 июля Ивана Купал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4257" y="765992"/>
            <a:ext cx="4007091" cy="30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Танаевская средняя школа </a:t>
            </a:r>
            <a:endParaRPr lang="ru-RU" sz="4000" b="1" dirty="0"/>
          </a:p>
        </p:txBody>
      </p:sp>
      <p:pic>
        <p:nvPicPr>
          <p:cNvPr id="1026" name="Picture 2" descr="C:\Users\user\Desktop\ФОТО\ФОТО 2019 год\Учреждения  фото\20191003_120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Детский сад </a:t>
            </a:r>
            <a:r>
              <a:rPr lang="ru-RU" sz="4000" b="1" dirty="0" err="1" smtClean="0"/>
              <a:t>с.Танайка</a:t>
            </a:r>
            <a:endParaRPr lang="ru-RU" sz="4000" b="1" dirty="0"/>
          </a:p>
        </p:txBody>
      </p:sp>
      <p:pic>
        <p:nvPicPr>
          <p:cNvPr id="4" name="Picture 2" descr="C:\Users\user\Desktop\ФОТО\20180516_1528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90505" cy="49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Библиотеки поселения</a:t>
            </a:r>
            <a:endParaRPr lang="ru-RU" sz="4000" b="1" dirty="0"/>
          </a:p>
        </p:txBody>
      </p:sp>
      <p:pic>
        <p:nvPicPr>
          <p:cNvPr id="4" name="Picture 3" descr="C:\Users\user\Desktop\ФОТО\20181022_121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7" y="1736812"/>
            <a:ext cx="30963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хлыстово 1\AppData\Local\Microsoft\Windows\Temporary Internet Files\Content.Word\IMG-20190327-WA0016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9"/>
          <a:stretch/>
        </p:blipFill>
        <p:spPr bwMode="auto">
          <a:xfrm>
            <a:off x="3347864" y="1628800"/>
            <a:ext cx="5796136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21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ТОС «Полянка»</a:t>
            </a:r>
            <a:endParaRPr lang="ru-RU" sz="4000" b="1" dirty="0"/>
          </a:p>
        </p:txBody>
      </p:sp>
      <p:pic>
        <p:nvPicPr>
          <p:cNvPr id="2050" name="Picture 2" descr="C:\Users\user\Desktop\фотоархив\ФОТО ВСЕ\Масленица ТОС Полянка 2017\DSC07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01712"/>
            <a:ext cx="4680520" cy="351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архив\ФОТО ВСЕ\Масленица ТОС Полянка 2017\DSC073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838162" cy="36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user\Desktop\ФОТО\ФОТО 2019 год\ТОС Полянка  Пасха 2019\P10501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508" y="980728"/>
            <a:ext cx="40628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ОТО\ФОТО 2019 год\Зоренька\IMG-20190924-WA0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2218"/>
            <a:ext cx="4320480" cy="31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user\AppData\Local\Microsoft\Windows\INetCache\Content.Word\IMG-20190622-WA003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824536" cy="2938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1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cs typeface="Times New Roman" pitchFamily="18" charset="0"/>
              </a:rPr>
              <a:t>В план социально-экономического развития поселения и  работы исполкома на </a:t>
            </a:r>
            <a:r>
              <a:rPr lang="ru-RU" sz="3200" b="1" dirty="0" smtClean="0">
                <a:cs typeface="Times New Roman" pitchFamily="18" charset="0"/>
              </a:rPr>
              <a:t>2020 </a:t>
            </a:r>
            <a:r>
              <a:rPr lang="ru-RU" sz="3200" b="1" dirty="0">
                <a:cs typeface="Times New Roman" pitchFamily="18" charset="0"/>
              </a:rPr>
              <a:t>год запланированы мероприятия</a:t>
            </a:r>
            <a:r>
              <a:rPr lang="ru-RU" sz="3200" b="1" dirty="0" smtClean="0">
                <a:cs typeface="Times New Roman" pitchFamily="18" charset="0"/>
              </a:rPr>
              <a:t>:</a:t>
            </a:r>
            <a:endParaRPr lang="ru-RU" sz="3200" dirty="0"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dirty="0" smtClean="0">
                <a:latin typeface="+mj-lt"/>
              </a:rPr>
              <a:t>организация </a:t>
            </a:r>
            <a:r>
              <a:rPr lang="ru-RU" dirty="0">
                <a:latin typeface="+mj-lt"/>
              </a:rPr>
              <a:t>мероприятий, посвященных к празднованию 75 годовщины Победы в Великой Отечественной Войне;</a:t>
            </a:r>
          </a:p>
          <a:p>
            <a:pPr algn="just"/>
            <a:r>
              <a:rPr lang="ru-RU" dirty="0" smtClean="0">
                <a:latin typeface="+mj-lt"/>
              </a:rPr>
              <a:t>выборы депутатов местного Совета;</a:t>
            </a:r>
          </a:p>
          <a:p>
            <a:pPr algn="just"/>
            <a:r>
              <a:rPr lang="ru-RU" dirty="0" smtClean="0">
                <a:latin typeface="+mj-lt"/>
              </a:rPr>
              <a:t>завершение капитального ремонта </a:t>
            </a:r>
            <a:r>
              <a:rPr lang="ru-RU" dirty="0">
                <a:latin typeface="+mj-lt"/>
              </a:rPr>
              <a:t>детского сада в </a:t>
            </a:r>
            <a:r>
              <a:rPr lang="ru-RU" dirty="0" err="1">
                <a:latin typeface="+mj-lt"/>
              </a:rPr>
              <a:t>с.Танайка</a:t>
            </a:r>
            <a:r>
              <a:rPr lang="ru-RU" dirty="0">
                <a:latin typeface="+mj-lt"/>
              </a:rPr>
              <a:t>;</a:t>
            </a:r>
          </a:p>
          <a:p>
            <a:pPr algn="just"/>
            <a:r>
              <a:rPr lang="ru-RU" dirty="0" smtClean="0">
                <a:latin typeface="+mj-lt"/>
              </a:rPr>
              <a:t>строительство </a:t>
            </a:r>
            <a:r>
              <a:rPr lang="ru-RU" dirty="0">
                <a:latin typeface="+mj-lt"/>
              </a:rPr>
              <a:t>врачебной амбулатории в </a:t>
            </a:r>
            <a:r>
              <a:rPr lang="ru-RU" dirty="0" err="1">
                <a:latin typeface="+mj-lt"/>
              </a:rPr>
              <a:t>с.Танайка</a:t>
            </a:r>
            <a:r>
              <a:rPr lang="ru-RU" dirty="0">
                <a:latin typeface="+mj-lt"/>
              </a:rPr>
              <a:t>;</a:t>
            </a:r>
          </a:p>
          <a:p>
            <a:pPr algn="just"/>
            <a:r>
              <a:rPr lang="ru-RU" dirty="0" smtClean="0">
                <a:latin typeface="+mj-lt"/>
              </a:rPr>
              <a:t>строительство </a:t>
            </a:r>
            <a:r>
              <a:rPr lang="ru-RU" dirty="0">
                <a:latin typeface="+mj-lt"/>
              </a:rPr>
              <a:t>фельдшерско-акушерского пункта в </a:t>
            </a:r>
            <a:r>
              <a:rPr lang="ru-RU" dirty="0" err="1">
                <a:latin typeface="+mj-lt"/>
              </a:rPr>
              <a:t>д.Колосовка</a:t>
            </a:r>
            <a:r>
              <a:rPr lang="ru-RU" dirty="0">
                <a:latin typeface="+mj-lt"/>
              </a:rPr>
              <a:t>;</a:t>
            </a:r>
          </a:p>
          <a:p>
            <a:pPr algn="just"/>
            <a:r>
              <a:rPr lang="ru-RU" dirty="0" smtClean="0">
                <a:latin typeface="+mj-lt"/>
              </a:rPr>
              <a:t>продолжить </a:t>
            </a:r>
            <a:r>
              <a:rPr lang="ru-RU" dirty="0">
                <a:latin typeface="+mj-lt"/>
              </a:rPr>
              <a:t>реконструкцию уличного освещения в </a:t>
            </a:r>
            <a:r>
              <a:rPr lang="ru-RU" dirty="0" err="1">
                <a:latin typeface="+mj-lt"/>
              </a:rPr>
              <a:t>н.п</a:t>
            </a:r>
            <a:r>
              <a:rPr lang="ru-RU" dirty="0">
                <a:latin typeface="+mj-lt"/>
              </a:rPr>
              <a:t>. Танайка, Колосовка, Хлыстово</a:t>
            </a:r>
            <a:r>
              <a:rPr lang="ru-RU" dirty="0" smtClean="0">
                <a:latin typeface="+mj-lt"/>
              </a:rPr>
              <a:t>;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9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+mj-lt"/>
              </a:rPr>
              <a:t>за </a:t>
            </a:r>
            <a:r>
              <a:rPr lang="ru-RU" dirty="0">
                <a:latin typeface="+mj-lt"/>
              </a:rPr>
              <a:t>счет средств самообложения приобретение щебня для отсыпки дороги по улице Центральная, Восточная, Полевая в </a:t>
            </a:r>
            <a:r>
              <a:rPr lang="ru-RU" dirty="0" err="1">
                <a:latin typeface="+mj-lt"/>
              </a:rPr>
              <a:t>с.Танайка</a:t>
            </a:r>
            <a:r>
              <a:rPr lang="ru-RU" dirty="0">
                <a:latin typeface="+mj-lt"/>
              </a:rPr>
              <a:t>, по улице Полевая в </a:t>
            </a:r>
            <a:r>
              <a:rPr lang="ru-RU" dirty="0" err="1">
                <a:latin typeface="+mj-lt"/>
              </a:rPr>
              <a:t>д.Колосовка</a:t>
            </a:r>
            <a:r>
              <a:rPr lang="ru-RU" dirty="0">
                <a:latin typeface="+mj-lt"/>
              </a:rPr>
              <a:t>, устройство щебеночной дороги к водонапорной башне и благоустройство территории водозаборной скважины по улице Северная в </a:t>
            </a:r>
            <a:r>
              <a:rPr lang="ru-RU" dirty="0" err="1">
                <a:latin typeface="+mj-lt"/>
              </a:rPr>
              <a:t>д.Хлыстово</a:t>
            </a:r>
            <a:r>
              <a:rPr lang="ru-RU" dirty="0">
                <a:latin typeface="+mj-lt"/>
              </a:rPr>
              <a:t>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продолжить работу по газификации микрорайона для многодетных </a:t>
            </a:r>
            <a:r>
              <a:rPr lang="ru-RU" dirty="0" smtClean="0">
                <a:latin typeface="+mj-lt"/>
              </a:rPr>
              <a:t>семей</a:t>
            </a:r>
            <a:r>
              <a:rPr lang="ru-RU" dirty="0">
                <a:latin typeface="+mj-lt"/>
              </a:rPr>
              <a:t>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ощебенение </a:t>
            </a:r>
            <a:r>
              <a:rPr lang="ru-RU" dirty="0" err="1">
                <a:latin typeface="+mj-lt"/>
              </a:rPr>
              <a:t>ул.Мира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с.Танайка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ул.Полевая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д.Колосовка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ул.Водопроводная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д.Хлыстово</a:t>
            </a:r>
            <a:r>
              <a:rPr lang="ru-RU" dirty="0">
                <a:latin typeface="+mj-lt"/>
              </a:rPr>
              <a:t>, ремонт асфальтированной дороги ул.Ермазова в </a:t>
            </a:r>
            <a:r>
              <a:rPr lang="ru-RU" dirty="0" err="1">
                <a:latin typeface="+mj-lt"/>
              </a:rPr>
              <a:t>с.Танайка</a:t>
            </a:r>
            <a:r>
              <a:rPr lang="ru-RU" dirty="0" smtClean="0">
                <a:latin typeface="+mj-lt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проектирование и строительство канализационной насосной станции и напорного трубопровода сточных вод от </a:t>
            </a:r>
            <a:r>
              <a:rPr lang="ru-RU" dirty="0" err="1" smtClean="0">
                <a:latin typeface="+mj-lt"/>
              </a:rPr>
              <a:t>с.Танайка</a:t>
            </a:r>
            <a:r>
              <a:rPr lang="ru-RU" dirty="0" smtClean="0">
                <a:latin typeface="+mj-lt"/>
              </a:rPr>
              <a:t>  </a:t>
            </a:r>
            <a:r>
              <a:rPr lang="ru-RU" dirty="0">
                <a:latin typeface="+mj-lt"/>
              </a:rPr>
              <a:t>до районных очистных </a:t>
            </a:r>
            <a:r>
              <a:rPr lang="ru-RU" dirty="0" smtClean="0">
                <a:latin typeface="+mj-lt"/>
              </a:rPr>
              <a:t>сооружений.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1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628801"/>
            <a:ext cx="7772400" cy="3672408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6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16736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Отчетная сессия </a:t>
            </a:r>
            <a:b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Совета </a:t>
            </a:r>
            <a:r>
              <a:rPr kumimoji="0" lang="ru-RU" alt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Танайского</a:t>
            </a: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сельского поселения </a:t>
            </a:r>
            <a:r>
              <a:rPr kumimoji="0" lang="ru-RU" alt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Елабужского</a:t>
            </a: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b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муниципального района Республики Татарстан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47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Прямоугольник 1"/>
          <p:cNvSpPr>
            <a:spLocks noChangeArrowheads="1"/>
          </p:cNvSpPr>
          <p:nvPr/>
        </p:nvSpPr>
        <p:spPr bwMode="auto">
          <a:xfrm>
            <a:off x="1476375" y="404813"/>
            <a:ext cx="66960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 о законности </a:t>
            </a:r>
          </a:p>
          <a:p>
            <a:pPr algn="ctr"/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правопорядке на  территории </a:t>
            </a:r>
            <a:r>
              <a:rPr lang="ru-RU" alt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Танайского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сельского поселения за 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/>
            <a:endParaRPr lang="ru-RU" alt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участковый 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уполномоченный </a:t>
            </a:r>
            <a:endParaRPr lang="ru-RU" alt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Отдела  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МВД России </a:t>
            </a:r>
          </a:p>
          <a:p>
            <a:pPr algn="ctr"/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Елабужскому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району, </a:t>
            </a:r>
          </a:p>
          <a:p>
            <a:pPr algn="ctr"/>
            <a:r>
              <a:rPr lang="ru-RU" alt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капитан </a:t>
            </a:r>
            <a:r>
              <a:rPr lang="ru-RU" alt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полиции </a:t>
            </a:r>
          </a:p>
          <a:p>
            <a:pPr algn="ctr"/>
            <a:r>
              <a:rPr lang="ru-RU" altLang="ru-RU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Зинатуллин</a:t>
            </a:r>
            <a:r>
              <a:rPr lang="ru-RU" altLang="ru-RU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Ринат </a:t>
            </a:r>
            <a:r>
              <a:rPr lang="ru-RU" alt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Энуарович</a:t>
            </a:r>
            <a:endParaRPr lang="ru-RU" alt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58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16736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Отчетная сессия </a:t>
            </a:r>
            <a:b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Совета </a:t>
            </a:r>
            <a:r>
              <a:rPr kumimoji="0" lang="ru-RU" alt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Танайского</a:t>
            </a: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сельского поселения </a:t>
            </a:r>
            <a:r>
              <a:rPr kumimoji="0" lang="ru-RU" alt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Елабужского</a:t>
            </a: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b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муниципального района Республики Татарстан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92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3971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endParaRPr lang="ru-RU" altLang="ru-RU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</a:p>
          <a:p>
            <a:pPr marL="0" indent="0" algn="ctr">
              <a:buFontTx/>
              <a:buNone/>
            </a:pPr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Елабужского </a:t>
            </a:r>
          </a:p>
          <a:p>
            <a:pPr marL="0" indent="0" algn="ctr">
              <a:buFontTx/>
              <a:buNone/>
            </a:pPr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</a:p>
          <a:p>
            <a:pPr marL="0" indent="0" algn="ctr">
              <a:buFontTx/>
              <a:buNone/>
            </a:pPr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 </a:t>
            </a:r>
          </a:p>
          <a:p>
            <a:pPr marL="0" indent="0" algn="ctr">
              <a:buFontTx/>
              <a:buNone/>
            </a:pPr>
            <a:endParaRPr lang="ru-RU" altLang="ru-RU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НУРИЕВ</a:t>
            </a:r>
          </a:p>
          <a:p>
            <a:pPr marL="0" indent="0" algn="ctr">
              <a:buFontTx/>
              <a:buNone/>
            </a:pPr>
            <a:r>
              <a:rPr lang="ru-RU" altLang="ru-RU" sz="4000" smtClean="0">
                <a:latin typeface="Times New Roman" panose="02020603050405020304" pitchFamily="18" charset="0"/>
              </a:rPr>
              <a:t>Рустем Мидхатович</a:t>
            </a:r>
            <a:endParaRPr lang="ru-RU" altLang="ru-RU" sz="4000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9030EF-8339-4073-B010-C6A07DBC4136}" type="slidenum">
              <a:rPr lang="ru-RU" altLang="ru-RU"/>
              <a:pPr/>
              <a:t>86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26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16736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Отчетная сессия </a:t>
            </a:r>
            <a:b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Совета </a:t>
            </a:r>
            <a:r>
              <a:rPr kumimoji="0" lang="ru-RU" alt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Танайского</a:t>
            </a: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сельского поселения </a:t>
            </a:r>
            <a:r>
              <a:rPr kumimoji="0" lang="ru-RU" altLang="ru-RU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Елабужского</a:t>
            </a: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b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alt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муниципального района Республики Татарстан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06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0873" y="4086225"/>
            <a:ext cx="8229600" cy="78293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За отчетный период количество хозяйств в поселении увеличилось на 23</a:t>
            </a:r>
            <a:endParaRPr lang="ru-RU" sz="2800" b="1" dirty="0"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611848"/>
              </p:ext>
            </p:extLst>
          </p:nvPr>
        </p:nvGraphicFramePr>
        <p:xfrm>
          <a:off x="457200" y="2132859"/>
          <a:ext cx="8147250" cy="1546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0544"/>
                <a:gridCol w="1448356"/>
                <a:gridCol w="1629450"/>
                <a:gridCol w="1629450"/>
                <a:gridCol w="1629450"/>
              </a:tblGrid>
              <a:tr h="33319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01" marR="2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Танайка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01" marR="2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Хлыстово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01" marR="2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Колосовка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01" marR="2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01" marR="29501" marT="0" marB="0"/>
                </a:tc>
              </a:tr>
              <a:tr h="333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01" marR="2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01" marR="2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01" marR="2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01" marR="29501" marT="0" marB="0"/>
                </a:tc>
              </a:tr>
              <a:tr h="845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дворов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01" marR="2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927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01" marR="2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01" marR="2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01" marR="2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1333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501" marR="29501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857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cs typeface="Times New Roman" pitchFamily="18" charset="0"/>
              </a:rPr>
              <a:t>Количество хозяйств в Танайском сельском поселении</a:t>
            </a:r>
            <a:endParaRPr lang="ru-RU" sz="4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</TotalTime>
  <Words>850</Words>
  <Application>Microsoft Office PowerPoint</Application>
  <PresentationFormat>Экран (4:3)</PresentationFormat>
  <Paragraphs>310</Paragraphs>
  <Slides>87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Поток</vt:lpstr>
      <vt:lpstr>                                                                                                               О работе  органов местного самоуправления Танайского сельского поселения за 2019 год                          Макаров П.А.                                     глава Танайского                                                                    сельского поселения   </vt:lpstr>
      <vt:lpstr>Презентация PowerPoint</vt:lpstr>
      <vt:lpstr>ФАП д.Хлыстово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отчетный период количество хозяйств в поселении увеличилось на 23</vt:lpstr>
      <vt:lpstr>Численность населения на 1 января 2020 года возросла на 169 человек</vt:lpstr>
      <vt:lpstr> Заседание депутатов Совета поселения</vt:lpstr>
      <vt:lpstr>Прием граждан  депутатами от партии Единая Россия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Предоставление  муниципальных  услуг</vt:lpstr>
      <vt:lpstr>Выборы в Госсовет РТ 6 созыва 08.09.2019г.</vt:lpstr>
      <vt:lpstr>Сход граждан</vt:lpstr>
      <vt:lpstr>Исполнение бюджета  Танайского сельского поселения  Елабужского муниципального  района  за 2019 год</vt:lpstr>
      <vt:lpstr>ДОХОДЫ</vt:lpstr>
      <vt:lpstr>РАСХОДЫ</vt:lpstr>
      <vt:lpstr>Презентация PowerPoint</vt:lpstr>
      <vt:lpstr>По расходам бюджет Поселения за 2019 год исполнен на сумму 8 817,3 рублей или 100 % к плану.</vt:lpstr>
      <vt:lpstr>Строительство дороги  Колосовка-Хлыстово</vt:lpstr>
      <vt:lpstr>Строительство моста в д.Колосовка</vt:lpstr>
      <vt:lpstr>Презентация PowerPoint</vt:lpstr>
      <vt:lpstr>МФЦ д.Хлыстово</vt:lpstr>
      <vt:lpstr>ФАП д.Хлыстово</vt:lpstr>
      <vt:lpstr>Ощебенение ул.Заречная  в с.Танайка</vt:lpstr>
      <vt:lpstr>Ощебенение ул.Полевая  в с.Танайка</vt:lpstr>
      <vt:lpstr>ул.Центральная с.Танайка</vt:lpstr>
      <vt:lpstr>Ощебенение пер.Водопроводный  в д.Хлыстово</vt:lpstr>
      <vt:lpstr>Ул.Центральная д.Колосовка</vt:lpstr>
      <vt:lpstr>Бетонная дорога к КФХ</vt:lpstr>
      <vt:lpstr>Уличное освещение</vt:lpstr>
      <vt:lpstr>Детская площадка на ул.Заречная с.Танайка</vt:lpstr>
      <vt:lpstr>Ремонт детского сада в с.Танайка</vt:lpstr>
      <vt:lpstr>Презентация PowerPoint</vt:lpstr>
      <vt:lpstr>Ощебенение ул.Островная  в с.Танайка</vt:lpstr>
      <vt:lpstr>Ощебенение ул.Центральная  в д.Колосовка</vt:lpstr>
      <vt:lpstr>Ямочно-карточный ремонт дороги ул.Набережная д.Хлыстово</vt:lpstr>
      <vt:lpstr>Ямочно-карточный ремонт дороги ул.Центральная с.Танайка</vt:lpstr>
      <vt:lpstr>Хозблок и площадка под ТБО возле кладбища в с.Танайка</vt:lpstr>
      <vt:lpstr>Площадка под контейнер ТБО</vt:lpstr>
      <vt:lpstr>Щебень для отсыпки дорог</vt:lpstr>
      <vt:lpstr>Водопровод д.Колосовка</vt:lpstr>
      <vt:lpstr>Водоснабжение мкр. «Гора»</vt:lpstr>
      <vt:lpstr>Очистка дорог от снега</vt:lpstr>
      <vt:lpstr>Субботники на территории поселения</vt:lpstr>
      <vt:lpstr>ООО «Гринта»</vt:lpstr>
      <vt:lpstr>Вырубка деревьев</vt:lpstr>
      <vt:lpstr>Скашивание травы,  уборка территории кладбища</vt:lpstr>
      <vt:lpstr>Обелиск Славы в д.Хлыстово</vt:lpstr>
      <vt:lpstr>Митинг в честь празднования 74-й годовщины Победы в ВОВ</vt:lpstr>
      <vt:lpstr>Презентация PowerPoint</vt:lpstr>
      <vt:lpstr>«Вахта памяти и скорби»</vt:lpstr>
      <vt:lpstr>Референдум 08.12.2019 г.</vt:lpstr>
      <vt:lpstr>СПК «Колос»</vt:lpstr>
      <vt:lpstr>КФХ Асхадуллина В.Р.</vt:lpstr>
      <vt:lpstr>КФХ Мечта</vt:lpstr>
      <vt:lpstr>КФХ Праздников</vt:lpstr>
      <vt:lpstr>ООО Агат-М</vt:lpstr>
      <vt:lpstr>ФОК с.Танайка</vt:lpstr>
      <vt:lpstr>ФОК, бассейн д.Хлыстово</vt:lpstr>
      <vt:lpstr>Презентация PowerPoint</vt:lpstr>
      <vt:lpstr>Достижения клубных работников</vt:lpstr>
      <vt:lpstr>Спасская барышня-2019</vt:lpstr>
      <vt:lpstr>«Луков день»</vt:lpstr>
      <vt:lpstr>Сельский дом культуры с.Танайка</vt:lpstr>
      <vt:lpstr>Презентация PowerPoint</vt:lpstr>
      <vt:lpstr>Мероприятия, проводимые в поселении с.Танайка</vt:lpstr>
      <vt:lpstr>Презентация PowerPoint</vt:lpstr>
      <vt:lpstr>д.Хлыстово</vt:lpstr>
      <vt:lpstr>Танаевская средняя школа </vt:lpstr>
      <vt:lpstr>Детский сад с.Танайка</vt:lpstr>
      <vt:lpstr>Библиотеки поселения</vt:lpstr>
      <vt:lpstr>ТОС «Полянка»</vt:lpstr>
      <vt:lpstr>Презентация PowerPoint</vt:lpstr>
      <vt:lpstr>В план социально-экономического развития поселения и  работы исполкома на 2020 год запланированы мероприятия:</vt:lpstr>
      <vt:lpstr>Презентация PowerPoint</vt:lpstr>
      <vt:lpstr>СПАСИБО  ЗА ВНИМАНИЕ!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главы Танайского сельского поселения Петра Алексеевича Макарова  по итогам работы  за 7 месяцев 2018 года</dc:title>
  <dc:creator>user</dc:creator>
  <cp:lastModifiedBy>SelskiePos</cp:lastModifiedBy>
  <cp:revision>210</cp:revision>
  <dcterms:created xsi:type="dcterms:W3CDTF">2018-08-08T06:45:01Z</dcterms:created>
  <dcterms:modified xsi:type="dcterms:W3CDTF">2020-02-07T09:58:04Z</dcterms:modified>
</cp:coreProperties>
</file>